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gif" ContentType="image/gif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66" r:id="rId6"/>
    <p:sldId id="272" r:id="rId7"/>
    <p:sldId id="273" r:id="rId8"/>
    <p:sldId id="259" r:id="rId9"/>
    <p:sldId id="260" r:id="rId10"/>
    <p:sldId id="277" r:id="rId11"/>
    <p:sldId id="267" r:id="rId12"/>
    <p:sldId id="261" r:id="rId13"/>
    <p:sldId id="263" r:id="rId14"/>
    <p:sldId id="274" r:id="rId15"/>
    <p:sldId id="275" r:id="rId16"/>
    <p:sldId id="264" r:id="rId17"/>
    <p:sldId id="262" r:id="rId18"/>
    <p:sldId id="269" r:id="rId19"/>
    <p:sldId id="265" r:id="rId20"/>
    <p:sldId id="278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EBD9750D-F9AE-4A04-B71C-FA34D9A2B9F5}"/>
    <pc:docChg chg="addSld modSld">
      <pc:chgData name="" userId="" providerId="" clId="Web-{EBD9750D-F9AE-4A04-B71C-FA34D9A2B9F5}" dt="2019-07-06T05:15:04.877" v="368" actId="1076"/>
      <pc:docMkLst>
        <pc:docMk/>
      </pc:docMkLst>
      <pc:sldChg chg="addSp delSp modSp">
        <pc:chgData name="" userId="" providerId="" clId="Web-{EBD9750D-F9AE-4A04-B71C-FA34D9A2B9F5}" dt="2019-07-06T04:59:52.342" v="298" actId="20577"/>
        <pc:sldMkLst>
          <pc:docMk/>
          <pc:sldMk cId="3371926168" sldId="257"/>
        </pc:sldMkLst>
        <pc:spChg chg="del">
          <ac:chgData name="" userId="" providerId="" clId="Web-{EBD9750D-F9AE-4A04-B71C-FA34D9A2B9F5}" dt="2019-07-06T04:48:44.823" v="0"/>
          <ac:spMkLst>
            <pc:docMk/>
            <pc:sldMk cId="3371926168" sldId="257"/>
            <ac:spMk id="3" creationId="{E87AA6DA-B51A-4709-B400-FB38FC4DE715}"/>
          </ac:spMkLst>
        </pc:spChg>
        <pc:spChg chg="add mod">
          <ac:chgData name="" userId="" providerId="" clId="Web-{EBD9750D-F9AE-4A04-B71C-FA34D9A2B9F5}" dt="2019-07-06T04:59:52.342" v="298" actId="20577"/>
          <ac:spMkLst>
            <pc:docMk/>
            <pc:sldMk cId="3371926168" sldId="257"/>
            <ac:spMk id="6" creationId="{E19E88EB-80C7-47F1-BFED-4FD5CEBCEDDC}"/>
          </ac:spMkLst>
        </pc:spChg>
        <pc:picChg chg="add mod ord">
          <ac:chgData name="" userId="" providerId="" clId="Web-{EBD9750D-F9AE-4A04-B71C-FA34D9A2B9F5}" dt="2019-07-06T04:52:06.558" v="120" actId="1076"/>
          <ac:picMkLst>
            <pc:docMk/>
            <pc:sldMk cId="3371926168" sldId="257"/>
            <ac:picMk id="4" creationId="{124CA184-65A0-42FB-ABDD-D8B128D24E93}"/>
          </ac:picMkLst>
        </pc:picChg>
      </pc:sldChg>
      <pc:sldChg chg="addSp delSp modSp">
        <pc:chgData name="" userId="" providerId="" clId="Web-{EBD9750D-F9AE-4A04-B71C-FA34D9A2B9F5}" dt="2019-07-06T05:14:31.533" v="366" actId="14100"/>
        <pc:sldMkLst>
          <pc:docMk/>
          <pc:sldMk cId="2783261393" sldId="260"/>
        </pc:sldMkLst>
        <pc:spChg chg="del mod">
          <ac:chgData name="" userId="" providerId="" clId="Web-{EBD9750D-F9AE-4A04-B71C-FA34D9A2B9F5}" dt="2019-07-06T05:06:32.859" v="311"/>
          <ac:spMkLst>
            <pc:docMk/>
            <pc:sldMk cId="2783261393" sldId="260"/>
            <ac:spMk id="2" creationId="{10B5F40D-6F4E-47CC-B123-CDB79C37D3FB}"/>
          </ac:spMkLst>
        </pc:spChg>
        <pc:spChg chg="del">
          <ac:chgData name="" userId="" providerId="" clId="Web-{EBD9750D-F9AE-4A04-B71C-FA34D9A2B9F5}" dt="2019-07-06T05:06:57.469" v="315"/>
          <ac:spMkLst>
            <pc:docMk/>
            <pc:sldMk cId="2783261393" sldId="260"/>
            <ac:spMk id="6" creationId="{2A9AC35A-45C6-477E-8FC4-FE82DBCD5591}"/>
          </ac:spMkLst>
        </pc:spChg>
        <pc:spChg chg="add del mod">
          <ac:chgData name="" userId="" providerId="" clId="Web-{EBD9750D-F9AE-4A04-B71C-FA34D9A2B9F5}" dt="2019-07-06T05:06:55.203" v="314"/>
          <ac:spMkLst>
            <pc:docMk/>
            <pc:sldMk cId="2783261393" sldId="260"/>
            <ac:spMk id="8" creationId="{32BD2432-E783-482D-8783-1971D6BEBFEE}"/>
          </ac:spMkLst>
        </pc:spChg>
        <pc:spChg chg="add mod">
          <ac:chgData name="" userId="" providerId="" clId="Web-{EBD9750D-F9AE-4A04-B71C-FA34D9A2B9F5}" dt="2019-07-06T05:07:03.234" v="316" actId="1076"/>
          <ac:spMkLst>
            <pc:docMk/>
            <pc:sldMk cId="2783261393" sldId="260"/>
            <ac:spMk id="10" creationId="{1C915972-211A-425D-88C3-B5C7C1A7982D}"/>
          </ac:spMkLst>
        </pc:spChg>
        <pc:picChg chg="add mod ord">
          <ac:chgData name="" userId="" providerId="" clId="Web-{EBD9750D-F9AE-4A04-B71C-FA34D9A2B9F5}" dt="2019-07-06T05:14:31.533" v="366" actId="14100"/>
          <ac:picMkLst>
            <pc:docMk/>
            <pc:sldMk cId="2783261393" sldId="260"/>
            <ac:picMk id="3" creationId="{9DDF4ACB-1781-4C44-9EBB-1CAFEC89CD59}"/>
          </ac:picMkLst>
        </pc:picChg>
        <pc:picChg chg="mod">
          <ac:chgData name="" userId="" providerId="" clId="Web-{EBD9750D-F9AE-4A04-B71C-FA34D9A2B9F5}" dt="2019-07-06T05:12:55.924" v="352" actId="1076"/>
          <ac:picMkLst>
            <pc:docMk/>
            <pc:sldMk cId="2783261393" sldId="260"/>
            <ac:picMk id="5" creationId="{DD23A352-9DCF-4867-973C-C02FAF4C10CE}"/>
          </ac:picMkLst>
        </pc:picChg>
        <pc:picChg chg="add del mod modCrop">
          <ac:chgData name="" userId="" providerId="" clId="Web-{EBD9750D-F9AE-4A04-B71C-FA34D9A2B9F5}" dt="2019-07-06T05:12:47.017" v="349"/>
          <ac:picMkLst>
            <pc:docMk/>
            <pc:sldMk cId="2783261393" sldId="260"/>
            <ac:picMk id="11" creationId="{8CB46855-9FE5-48AA-84F4-D7019DBCA46D}"/>
          </ac:picMkLst>
        </pc:picChg>
        <pc:picChg chg="add mod">
          <ac:chgData name="" userId="" providerId="" clId="Web-{EBD9750D-F9AE-4A04-B71C-FA34D9A2B9F5}" dt="2019-07-06T05:14:25.627" v="365" actId="1076"/>
          <ac:picMkLst>
            <pc:docMk/>
            <pc:sldMk cId="2783261393" sldId="260"/>
            <ac:picMk id="13" creationId="{945A1140-E0C3-44B8-861D-2562CBD8EE02}"/>
          </ac:picMkLst>
        </pc:picChg>
      </pc:sldChg>
      <pc:sldChg chg="modSp">
        <pc:chgData name="" userId="" providerId="" clId="Web-{EBD9750D-F9AE-4A04-B71C-FA34D9A2B9F5}" dt="2019-07-06T05:15:04.877" v="368" actId="1076"/>
        <pc:sldMkLst>
          <pc:docMk/>
          <pc:sldMk cId="469671454" sldId="271"/>
        </pc:sldMkLst>
        <pc:picChg chg="mod">
          <ac:chgData name="" userId="" providerId="" clId="Web-{EBD9750D-F9AE-4A04-B71C-FA34D9A2B9F5}" dt="2019-07-06T05:15:04.877" v="368" actId="1076"/>
          <ac:picMkLst>
            <pc:docMk/>
            <pc:sldMk cId="469671454" sldId="271"/>
            <ac:picMk id="12" creationId="{A6A71BB7-DA6E-47B9-8C65-A6997F1F35CC}"/>
          </ac:picMkLst>
        </pc:picChg>
      </pc:sldChg>
      <pc:sldChg chg="delSp modSp add replId">
        <pc:chgData name="" userId="" providerId="" clId="Web-{EBD9750D-F9AE-4A04-B71C-FA34D9A2B9F5}" dt="2019-07-06T05:12:42.127" v="348" actId="1076"/>
        <pc:sldMkLst>
          <pc:docMk/>
          <pc:sldMk cId="4144246589" sldId="277"/>
        </pc:sldMkLst>
        <pc:picChg chg="del">
          <ac:chgData name="" userId="" providerId="" clId="Web-{EBD9750D-F9AE-4A04-B71C-FA34D9A2B9F5}" dt="2019-07-06T05:12:32.939" v="344"/>
          <ac:picMkLst>
            <pc:docMk/>
            <pc:sldMk cId="4144246589" sldId="277"/>
            <ac:picMk id="3" creationId="{9DDF4ACB-1781-4C44-9EBB-1CAFEC89CD59}"/>
          </ac:picMkLst>
        </pc:picChg>
        <pc:picChg chg="del">
          <ac:chgData name="" userId="" providerId="" clId="Web-{EBD9750D-F9AE-4A04-B71C-FA34D9A2B9F5}" dt="2019-07-06T05:12:35.939" v="345"/>
          <ac:picMkLst>
            <pc:docMk/>
            <pc:sldMk cId="4144246589" sldId="277"/>
            <ac:picMk id="5" creationId="{DD23A352-9DCF-4867-973C-C02FAF4C10CE}"/>
          </ac:picMkLst>
        </pc:picChg>
        <pc:picChg chg="mod">
          <ac:chgData name="" userId="" providerId="" clId="Web-{EBD9750D-F9AE-4A04-B71C-FA34D9A2B9F5}" dt="2019-07-06T05:12:42.127" v="348" actId="1076"/>
          <ac:picMkLst>
            <pc:docMk/>
            <pc:sldMk cId="4144246589" sldId="277"/>
            <ac:picMk id="11" creationId="{8CB46855-9FE5-48AA-84F4-D7019DBCA46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E8B5E7-7165-408B-82BF-F1B89906B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DDB57D9-C123-432D-806A-7BAF116C0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ED66D3-613E-4103-ACBC-B0E5E5218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CCC9F-923C-4200-9634-1543CEEB5FE6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FDBB631-F914-4513-9B4A-02459020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8BA67F-375F-49CC-89E4-928D9B108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391D2-D60F-4FCB-A70C-4C8001243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3536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291F55-2D07-4853-9E00-8E84E145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32A0EE2-84E5-4734-814C-682272A17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DAA97A9-FF20-41B3-AFF5-980321CF6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CCC9F-923C-4200-9634-1543CEEB5FE6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1FE3B3-2C62-4C04-A020-F20B5E900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4ACD46-CCF0-4B18-AA68-18645554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391D2-D60F-4FCB-A70C-4C8001243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08279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A29959B-744D-497B-8ADE-2918EDE32C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677C561-644B-4405-A973-395E41A44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70956D-A8FA-4C04-89E9-9F1D7A9E4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CCC9F-923C-4200-9634-1543CEEB5FE6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5E74786-97BA-4000-9ED8-74A2B8E91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25E353C-405C-4A1F-AAED-0BA9D2B7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391D2-D60F-4FCB-A70C-4C8001243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68041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88C2EA-2903-42CB-A16D-2B563A24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7BB564-4E91-4827-9994-A54CD6DBC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21523E0-3222-4ED0-9679-EF28519CD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CCC9F-923C-4200-9634-1543CEEB5FE6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E3DC8EC-3A74-429F-9C56-A531EFF3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151A6C-9116-4A14-ACF2-E1B2F54B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391D2-D60F-4FCB-A70C-4C8001243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85766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4031D0-3F07-4234-898E-C3FC2AE59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D07980-97C9-4BD7-8765-5D31359DF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990510E-A6B1-4164-A2B7-FEE8F7A65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CCC9F-923C-4200-9634-1543CEEB5FE6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DDFE752-656B-43E4-987B-A46E032CD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1EB2019-A28F-43B4-9492-A9204324B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391D2-D60F-4FCB-A70C-4C8001243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5531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07DC1E-6566-4F60-9FA3-D631005F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F6A116-AF00-42DB-BA2F-47FA4B731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041BE1-8E84-4E21-94C8-5AA7F75DD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D02CB24-0C2F-45E1-A746-B2805C5DD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CCC9F-923C-4200-9634-1543CEEB5FE6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5030039-B151-4C2C-90D7-6BA543AC9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5D0B9B5-92DA-47E3-9364-4CFB1A9D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391D2-D60F-4FCB-A70C-4C8001243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6491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7DEF77-0EA6-45D3-BBC5-C76CF80BB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0F4508C-A68F-4FF1-854B-D1A974B85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1D59CCF-4F5C-4C9C-B92B-FB44779E3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5DF4E1C-1FAC-4BC6-BBE3-F9E33C57D1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599035E-6776-4A19-B037-F99E970BC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7ACD36B-0C11-4994-995C-86A163E5A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CCC9F-923C-4200-9634-1543CEEB5FE6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16F6E95-D9D1-4D9C-9C4B-3E21F758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42A8A2D-0935-454B-9837-DDF87AC2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391D2-D60F-4FCB-A70C-4C8001243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93551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DBD4FA-0A3F-4B29-BC69-D8FB2A2B9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B9B6C55-7F58-484B-98C8-69EBA76A0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CCC9F-923C-4200-9634-1543CEEB5FE6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C88C830-C065-490C-97B8-D70DD52B1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F17BB6E-9D67-4D48-AA32-B14BEFCA2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391D2-D60F-4FCB-A70C-4C8001243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8564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D6ACE91-EE12-4CC4-86E2-4E74A7D2F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CCC9F-923C-4200-9634-1543CEEB5FE6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1F82801-4EF3-4601-9D1F-61EBCCDC2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9CAFB96-ACF4-424E-A6A4-790AEE12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391D2-D60F-4FCB-A70C-4C8001243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64390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AED840-E3E8-44DF-9B9A-20F160369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03A204-DDCE-4742-816E-980C28584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B0051C5-4AA5-49F2-B396-A37C4B746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BA1C300-9CC3-48CD-AE2D-27E4E3D05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CCC9F-923C-4200-9634-1543CEEB5FE6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91ED19D-10CD-4C0C-9ACB-46BE69F82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6AD0921-7294-4C42-AB2F-9D01B9ED9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391D2-D60F-4FCB-A70C-4C8001243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23312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7921E8-7FEE-4829-AC7F-DDA98031E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C130908-9DC3-4099-8949-878B74297C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3C5A23F-7988-42D9-B2CC-9A1BE7CD9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1CFD0AE-72BF-4620-AB7F-943223AF1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CCC9F-923C-4200-9634-1543CEEB5FE6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07A1572-10EC-4DBA-AB7A-4196F79D5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8001D15-267C-4343-B6C2-D9750A60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391D2-D60F-4FCB-A70C-4C8001243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56025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4C732F6-DE10-424A-83EB-5EC8E0A8F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701238D-DE98-471E-9860-F857300F6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49EC04-AA67-4C26-B0BC-A616EF9DD5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CCC9F-923C-4200-9634-1543CEEB5FE6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0BAE418-3CB2-4575-BF1B-AD21A880A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DE1572-8D4E-4C77-80D7-5CA3D702F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391D2-D60F-4FCB-A70C-4C8001243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01507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ges.databricks.com/rs/094-YMS-629/images/financial-fraud-detection-decision-tree.html?_ga=2.25166205.1922300675.1562386949-1437666804.1562386949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ebdutmukherje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cebook.com/debdut.mukherjee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5.sv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A7A441-B96F-47D1-8F44-8DD1914E35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941651"/>
                </a:solidFill>
                <a:latin typeface="Berlin Sans FB Demi" panose="020E0802020502020306" pitchFamily="34" charset="0"/>
                <a:ea typeface="+mn-ea"/>
                <a:cs typeface="+mn-cs"/>
              </a:rPr>
              <a:t>Data Analytics &amp; BI – </a:t>
            </a:r>
            <a:br>
              <a:rPr lang="en-US" sz="4800" b="1" dirty="0">
                <a:solidFill>
                  <a:srgbClr val="941651"/>
                </a:solidFill>
                <a:latin typeface="Berlin Sans FB Demi" panose="020E0802020502020306" pitchFamily="34" charset="0"/>
                <a:ea typeface="+mn-ea"/>
                <a:cs typeface="+mn-cs"/>
              </a:rPr>
            </a:br>
            <a:r>
              <a:rPr lang="en-US" sz="4800" b="1" dirty="0">
                <a:solidFill>
                  <a:srgbClr val="941651"/>
                </a:solidFill>
                <a:latin typeface="Berlin Sans FB Demi" panose="020E0802020502020306" pitchFamily="34" charset="0"/>
                <a:ea typeface="+mn-ea"/>
                <a:cs typeface="+mn-cs"/>
              </a:rPr>
              <a:t>Traditional Vs Modern Approach</a:t>
            </a:r>
          </a:p>
        </p:txBody>
      </p:sp>
    </p:spTree>
    <p:extLst>
      <p:ext uri="{BB962C8B-B14F-4D97-AF65-F5344CB8AC3E}">
        <p14:creationId xmlns:p14="http://schemas.microsoft.com/office/powerpoint/2010/main" xmlns="" val="325304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xmlns="" id="{1C915972-211A-425D-88C3-B5C7C1A7982D}"/>
              </a:ext>
            </a:extLst>
          </p:cNvPr>
          <p:cNvSpPr txBox="1">
            <a:spLocks/>
          </p:cNvSpPr>
          <p:nvPr/>
        </p:nvSpPr>
        <p:spPr>
          <a:xfrm>
            <a:off x="464388" y="-209970"/>
            <a:ext cx="10880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941651"/>
                </a:solidFill>
                <a:latin typeface="Berlin Sans FB Demi" panose="020E0802020502020306" pitchFamily="34" charset="0"/>
                <a:ea typeface="+mn-ea"/>
                <a:cs typeface="+mn-cs"/>
              </a:rPr>
              <a:t>How to implement BI application – Traditional Approach</a:t>
            </a:r>
          </a:p>
        </p:txBody>
      </p:sp>
      <p:pic>
        <p:nvPicPr>
          <p:cNvPr id="11" name="Picture 1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8CB46855-9FE5-48AA-84F4-D7019DBCA4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-136" r="26683" b="426"/>
          <a:stretch/>
        </p:blipFill>
        <p:spPr>
          <a:xfrm>
            <a:off x="1841117" y="841101"/>
            <a:ext cx="8143295" cy="553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4424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EBBA7-5675-4A0C-B9A7-EAA5F80DA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42" y="-82954"/>
            <a:ext cx="10515600" cy="1325563"/>
          </a:xfrm>
        </p:spPr>
        <p:txBody>
          <a:bodyPr/>
          <a:lstStyle/>
          <a:p>
            <a:r>
              <a:rPr lang="en-US" sz="4300" b="1" dirty="0">
                <a:solidFill>
                  <a:srgbClr val="941651"/>
                </a:solidFill>
                <a:latin typeface="Berlin Sans FB Demi" panose="020E0802020502020306" pitchFamily="34" charset="0"/>
                <a:ea typeface="+mn-ea"/>
                <a:cs typeface="+mn-cs"/>
              </a:rPr>
              <a:t>Different ETL tools for On-Premise Systems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CE0D225-A814-40EA-BBD2-F98EC20386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2142" y="1886066"/>
            <a:ext cx="4712289" cy="26007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D4EA277-B971-437D-8146-533AA946BF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99472" y="1123199"/>
            <a:ext cx="1937042" cy="4812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F138E71-3463-465C-9E62-D1396EA55F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4147" b="17147"/>
          <a:stretch/>
        </p:blipFill>
        <p:spPr>
          <a:xfrm>
            <a:off x="4398888" y="1098494"/>
            <a:ext cx="2402109" cy="5685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E6F16BF-E2BE-4DD0-9C66-8E597B8545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80236" y="1169169"/>
            <a:ext cx="1618652" cy="517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B7D5840-CEBF-42E5-B863-69709B3318B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9438" b="20666"/>
          <a:stretch/>
        </p:blipFill>
        <p:spPr>
          <a:xfrm>
            <a:off x="623621" y="1054154"/>
            <a:ext cx="1838225" cy="6193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E5ADC6-8930-4CEC-A2C9-8D36E3C5E94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6859"/>
          <a:stretch/>
        </p:blipFill>
        <p:spPr>
          <a:xfrm>
            <a:off x="5805106" y="1728312"/>
            <a:ext cx="5182692" cy="2916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5C351C4E-6F8B-4B4F-8439-3A7677F925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42733" y="4644592"/>
            <a:ext cx="4048483" cy="193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7571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6FD2B9-5FD9-4554-B34F-C196A0A9C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b="1" dirty="0">
                <a:solidFill>
                  <a:srgbClr val="941651"/>
                </a:solidFill>
                <a:latin typeface="Berlin Sans FB Demi" panose="020E0802020502020306" pitchFamily="34" charset="0"/>
                <a:ea typeface="+mn-ea"/>
                <a:cs typeface="+mn-cs"/>
              </a:rPr>
              <a:t>Challenges with </a:t>
            </a:r>
            <a:r>
              <a:rPr lang="en-US" sz="4300" b="1" dirty="0" smtClean="0">
                <a:solidFill>
                  <a:srgbClr val="941651"/>
                </a:solidFill>
                <a:latin typeface="Berlin Sans FB Demi" panose="020E0802020502020306" pitchFamily="34" charset="0"/>
                <a:ea typeface="+mn-ea"/>
                <a:cs typeface="+mn-cs"/>
              </a:rPr>
              <a:t>Traditional </a:t>
            </a:r>
            <a:r>
              <a:rPr lang="en-US" sz="4300" b="1" dirty="0">
                <a:solidFill>
                  <a:srgbClr val="941651"/>
                </a:solidFill>
                <a:latin typeface="Berlin Sans FB Demi" panose="020E0802020502020306" pitchFamily="34" charset="0"/>
                <a:ea typeface="+mn-ea"/>
                <a:cs typeface="+mn-cs"/>
              </a:rPr>
              <a:t>A</a:t>
            </a:r>
            <a:r>
              <a:rPr lang="en-US" sz="4300" b="1" dirty="0" smtClean="0">
                <a:solidFill>
                  <a:srgbClr val="941651"/>
                </a:solidFill>
                <a:latin typeface="Berlin Sans FB Demi" panose="020E0802020502020306" pitchFamily="34" charset="0"/>
                <a:ea typeface="+mn-ea"/>
                <a:cs typeface="+mn-cs"/>
              </a:rPr>
              <a:t>pproach</a:t>
            </a:r>
            <a:endParaRPr lang="en-US" sz="4300" b="1" dirty="0">
              <a:solidFill>
                <a:srgbClr val="941651"/>
              </a:solidFill>
              <a:latin typeface="Berlin Sans FB Demi" panose="020E0802020502020306" pitchFamily="34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E208D9-09CA-46E3-873A-1F9C6336D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volume</a:t>
            </a:r>
          </a:p>
          <a:p>
            <a:r>
              <a:rPr lang="en-US" dirty="0"/>
              <a:t>Infrastructure limitations – Single machine, cannot scale.</a:t>
            </a:r>
          </a:p>
          <a:p>
            <a:r>
              <a:rPr lang="en-US" dirty="0"/>
              <a:t>Performance bottleneck.</a:t>
            </a:r>
          </a:p>
          <a:p>
            <a:r>
              <a:rPr lang="en-US" dirty="0"/>
              <a:t>And many more…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520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F8BBEF-F6C1-426B-B1D9-00BBF63BF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b="1" dirty="0">
                <a:solidFill>
                  <a:srgbClr val="941651"/>
                </a:solidFill>
                <a:latin typeface="Berlin Sans FB Demi" panose="020E0802020502020306" pitchFamily="34" charset="0"/>
                <a:ea typeface="+mn-ea"/>
                <a:cs typeface="+mn-cs"/>
              </a:rPr>
              <a:t>Modern Approach - Hadoop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7497A218-52D9-428E-A70D-17F204E44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 up Hadoop cluster – Hortonworks, Microsoft HDInsight</a:t>
            </a:r>
          </a:p>
          <a:p>
            <a:r>
              <a:rPr lang="en-US" dirty="0"/>
              <a:t>Create Resources under resource group in azure portal</a:t>
            </a:r>
          </a:p>
          <a:p>
            <a:r>
              <a:rPr lang="en-US" dirty="0"/>
              <a:t>ADLS,ADF,BLOB</a:t>
            </a:r>
          </a:p>
          <a:p>
            <a:r>
              <a:rPr lang="en-US" dirty="0"/>
              <a:t>Staging, Conformed, Derived – Enterprise Architecture design</a:t>
            </a:r>
          </a:p>
          <a:p>
            <a:r>
              <a:rPr lang="en-US" dirty="0"/>
              <a:t>Transaction &amp; Master Data – Placed in BLOB/ADLS</a:t>
            </a:r>
          </a:p>
          <a:p>
            <a:r>
              <a:rPr lang="en-US" dirty="0"/>
              <a:t>Fact and Dimension – HIVE EXTERNAL TABLE or MANAGED TABLE creation on top of data files in ADLS</a:t>
            </a:r>
          </a:p>
          <a:p>
            <a:r>
              <a:rPr lang="en-US" dirty="0"/>
              <a:t>Automation and Orchestration of the Data load process using ADF</a:t>
            </a:r>
          </a:p>
          <a:p>
            <a:r>
              <a:rPr lang="en-US" dirty="0"/>
              <a:t>Reporting from Analysis Services/Cube with a visualization tool like </a:t>
            </a:r>
            <a:r>
              <a:rPr lang="en-US" dirty="0" err="1"/>
              <a:t>PowerBI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2628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EBBA7-5675-4A0C-B9A7-EAA5F80DA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39" y="205117"/>
            <a:ext cx="10515600" cy="1325563"/>
          </a:xfrm>
        </p:spPr>
        <p:txBody>
          <a:bodyPr/>
          <a:lstStyle/>
          <a:p>
            <a:r>
              <a:rPr lang="en-US" sz="4300" b="1" dirty="0">
                <a:solidFill>
                  <a:srgbClr val="941651"/>
                </a:solidFill>
                <a:latin typeface="Berlin Sans FB Demi" panose="020E0802020502020306" pitchFamily="34" charset="0"/>
                <a:ea typeface="+mn-ea"/>
                <a:cs typeface="+mn-cs"/>
              </a:rPr>
              <a:t>Different ETL tools for Cloud Systems (Opensource &amp; premium)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AFA15F2-AA10-45E5-854B-94C368AC3E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92" t="14875" b="19931"/>
          <a:stretch/>
        </p:blipFill>
        <p:spPr>
          <a:xfrm>
            <a:off x="4750955" y="1491382"/>
            <a:ext cx="1503203" cy="1002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66D8549-842C-4D2A-A371-A2B029B774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49362" y="1732774"/>
            <a:ext cx="728879" cy="7072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C951782-38E5-40B3-AE34-9E6FB4B2DA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10248" y="1495072"/>
            <a:ext cx="1479399" cy="9597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F36C806B-097F-49DF-A898-3CFB60B5C4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0074" y="1732774"/>
            <a:ext cx="1403295" cy="7016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259B1695-A05A-4A3D-8511-7748A8F1B7E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436"/>
          <a:stretch/>
        </p:blipFill>
        <p:spPr>
          <a:xfrm>
            <a:off x="215502" y="3229405"/>
            <a:ext cx="5867405" cy="33199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0B901F4-AAF2-4F7C-8BFC-AD882359108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0049"/>
          <a:stretch/>
        </p:blipFill>
        <p:spPr>
          <a:xfrm>
            <a:off x="7210206" y="1077015"/>
            <a:ext cx="4367505" cy="26629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B78940C0-B9D1-4AFD-9D0F-840433DE02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64239" y="3799660"/>
            <a:ext cx="5402678" cy="217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332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6FD2B9-5FD9-4554-B34F-C196A0A9C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57" y="1"/>
            <a:ext cx="10515600" cy="1111348"/>
          </a:xfrm>
        </p:spPr>
        <p:txBody>
          <a:bodyPr>
            <a:normAutofit/>
          </a:bodyPr>
          <a:lstStyle/>
          <a:p>
            <a:r>
              <a:rPr lang="en-US" sz="4300" b="1" dirty="0">
                <a:solidFill>
                  <a:srgbClr val="941651"/>
                </a:solidFill>
                <a:latin typeface="Berlin Sans FB Demi" panose="020E0802020502020306" pitchFamily="34" charset="0"/>
                <a:ea typeface="+mn-ea"/>
                <a:cs typeface="+mn-cs"/>
              </a:rPr>
              <a:t>Challenges with Hadoop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E208D9-09CA-46E3-873A-1F9C6336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357" y="1460500"/>
            <a:ext cx="10515600" cy="3648149"/>
          </a:xfrm>
        </p:spPr>
        <p:txBody>
          <a:bodyPr>
            <a:normAutofit/>
          </a:bodyPr>
          <a:lstStyle/>
          <a:p>
            <a:r>
              <a:rPr lang="en-US" sz="2600" dirty="0"/>
              <a:t>Slowness due to too much of IO operations</a:t>
            </a:r>
          </a:p>
          <a:p>
            <a:r>
              <a:rPr lang="en-US" sz="2600" dirty="0"/>
              <a:t>Batch processing only. Problem with streaming handling</a:t>
            </a:r>
          </a:p>
          <a:p>
            <a:r>
              <a:rPr lang="en-US" sz="2600" dirty="0"/>
              <a:t>Machine Learning on Hadoop was a challenge- reason to create spark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76987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6FD2B9-5FD9-4554-B34F-C196A0A9C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57" y="1"/>
            <a:ext cx="10515600" cy="1111348"/>
          </a:xfrm>
        </p:spPr>
        <p:txBody>
          <a:bodyPr>
            <a:normAutofit/>
          </a:bodyPr>
          <a:lstStyle/>
          <a:p>
            <a:r>
              <a:rPr lang="en-US" sz="4300" b="1" dirty="0">
                <a:solidFill>
                  <a:srgbClr val="941651"/>
                </a:solidFill>
                <a:latin typeface="Berlin Sans FB Demi" panose="020E0802020502020306" pitchFamily="34" charset="0"/>
                <a:ea typeface="+mn-ea"/>
                <a:cs typeface="+mn-cs"/>
              </a:rPr>
              <a:t>High Level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9F36D94-D354-4051-BD3E-7EFEE63A28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7357" y="1111350"/>
            <a:ext cx="5677412" cy="4262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12B7186-760C-40BF-959C-EE6F952CBC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64188" y="1364567"/>
            <a:ext cx="4956169" cy="288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4483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F8BBEF-F6C1-426B-B1D9-00BBF63BF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941651"/>
                </a:solidFill>
                <a:latin typeface="Berlin Sans FB Demi" panose="020E0802020502020306" pitchFamily="34" charset="0"/>
              </a:rPr>
              <a:t>Modern Approach - Spark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7497A218-52D9-428E-A70D-17F204E44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Set up Azure </a:t>
            </a:r>
            <a:r>
              <a:rPr lang="en-US" dirty="0" err="1"/>
              <a:t>Databricks</a:t>
            </a:r>
            <a:endParaRPr lang="en-US" dirty="0"/>
          </a:p>
          <a:p>
            <a:r>
              <a:rPr lang="en-US" dirty="0"/>
              <a:t>Create Resources under resource group in azure portal</a:t>
            </a:r>
          </a:p>
          <a:p>
            <a:r>
              <a:rPr lang="en-US" dirty="0"/>
              <a:t>ADLS,ADF,BLOB</a:t>
            </a:r>
          </a:p>
          <a:p>
            <a:r>
              <a:rPr lang="en-US" dirty="0"/>
              <a:t>Staging, Conformed, Derived – Enterprise Architecture design</a:t>
            </a:r>
          </a:p>
          <a:p>
            <a:r>
              <a:rPr lang="en-US" dirty="0"/>
              <a:t>Transaction &amp; Master Data – Placed in BLOB/ADLS</a:t>
            </a:r>
          </a:p>
          <a:p>
            <a:r>
              <a:rPr lang="en-US" dirty="0"/>
              <a:t>Fact and Dimension – </a:t>
            </a:r>
            <a:r>
              <a:rPr lang="en-US" dirty="0" err="1"/>
              <a:t>Databricks</a:t>
            </a:r>
            <a:r>
              <a:rPr lang="en-US" dirty="0"/>
              <a:t> Notebook /Jar using Language APIs</a:t>
            </a:r>
          </a:p>
          <a:p>
            <a:r>
              <a:rPr lang="en-US" dirty="0"/>
              <a:t>Automation and Orchestration of the Data load process using ADF</a:t>
            </a:r>
          </a:p>
          <a:p>
            <a:r>
              <a:rPr lang="en-US" dirty="0"/>
              <a:t>Reporting from Analysis Services/Cube with a visualization tool like </a:t>
            </a:r>
            <a:r>
              <a:rPr lang="en-US" dirty="0" err="1"/>
              <a:t>PowerBI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7367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407E486-CFFD-4A04-95B8-87A6E2390E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6950" y="822407"/>
            <a:ext cx="6231985" cy="37425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A90C20B-A09E-4B82-85CF-FDC7561CA6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27287" y="822407"/>
            <a:ext cx="5201529" cy="34676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DAF656C-3932-4FC0-B537-917F64F573AC}"/>
              </a:ext>
            </a:extLst>
          </p:cNvPr>
          <p:cNvSpPr/>
          <p:nvPr/>
        </p:nvSpPr>
        <p:spPr>
          <a:xfrm>
            <a:off x="2288345" y="5107802"/>
            <a:ext cx="10949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https://pages.databricks.com/rs/094-YMS-629/images/financial-fraud-detection-decision-tree.html?_ga=2.25166205.1922300675.1562386949-1437666804.1562386949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F906EF6-6A99-40A9-B21B-581B7FE76D0E}"/>
              </a:ext>
            </a:extLst>
          </p:cNvPr>
          <p:cNvSpPr txBox="1"/>
          <p:nvPr/>
        </p:nvSpPr>
        <p:spPr>
          <a:xfrm>
            <a:off x="422031" y="5107802"/>
            <a:ext cx="1266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notebook</a:t>
            </a:r>
          </a:p>
        </p:txBody>
      </p:sp>
    </p:spTree>
    <p:extLst>
      <p:ext uri="{BB962C8B-B14F-4D97-AF65-F5344CB8AC3E}">
        <p14:creationId xmlns:p14="http://schemas.microsoft.com/office/powerpoint/2010/main" xmlns="" val="41746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50CE46-08EC-4913-8567-51AB45E45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996" y="127505"/>
            <a:ext cx="10515600" cy="1015439"/>
          </a:xfrm>
        </p:spPr>
        <p:txBody>
          <a:bodyPr/>
          <a:lstStyle/>
          <a:p>
            <a:r>
              <a:rPr lang="en-US" b="1" dirty="0">
                <a:solidFill>
                  <a:srgbClr val="941651"/>
                </a:solidFill>
                <a:latin typeface="Berlin Sans FB Demi" panose="020E0802020502020306" pitchFamily="34" charset="0"/>
              </a:rPr>
              <a:t>Reporting Tools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9375DFB-96EF-480D-96E3-9336133CB9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7286" y="1089222"/>
            <a:ext cx="9151494" cy="5265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3FDD4C3-6374-482F-98A1-B4794E4902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94811" y="3387932"/>
            <a:ext cx="1943010" cy="721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03C7256-8DCD-4BCE-9692-B722FA2EA8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9912" b="25954"/>
          <a:stretch/>
        </p:blipFill>
        <p:spPr>
          <a:xfrm>
            <a:off x="9594811" y="2446124"/>
            <a:ext cx="2081374" cy="573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0602BA1-2DC2-4FD8-A3C2-C5AA374695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51699" y="1463666"/>
            <a:ext cx="2167597" cy="349612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9953897" y="4611189"/>
            <a:ext cx="2037806" cy="1763485"/>
          </a:xfrm>
          <a:prstGeom prst="wedgeRectCallout">
            <a:avLst>
              <a:gd name="adj1" fmla="val -118859"/>
              <a:gd name="adj2" fmla="val -6495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User is interacting with the dashboard</a:t>
            </a:r>
          </a:p>
          <a:p>
            <a:pPr algn="ctr"/>
            <a:r>
              <a:rPr lang="en-US" sz="1600" dirty="0" smtClean="0"/>
              <a:t>but data is static. </a:t>
            </a:r>
          </a:p>
          <a:p>
            <a:pPr algn="ctr"/>
            <a:endParaRPr lang="en-US" sz="1600" b="1" dirty="0" smtClean="0"/>
          </a:p>
          <a:p>
            <a:pPr algn="ctr"/>
            <a:r>
              <a:rPr lang="en-US" sz="1600" b="1" dirty="0" smtClean="0"/>
              <a:t>(i.e. data is not changing every second)</a:t>
            </a:r>
          </a:p>
        </p:txBody>
      </p:sp>
    </p:spTree>
    <p:extLst>
      <p:ext uri="{BB962C8B-B14F-4D97-AF65-F5344CB8AC3E}">
        <p14:creationId xmlns:p14="http://schemas.microsoft.com/office/powerpoint/2010/main" xmlns="" val="46723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0C2F82-DA9C-4705-A980-3904A9ACB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solidFill>
                  <a:srgbClr val="941651"/>
                </a:solidFill>
                <a:latin typeface="Berlin Sans FB Demi" panose="020E0802020502020306" pitchFamily="34" charset="0"/>
                <a:ea typeface="+mn-ea"/>
                <a:cs typeface="+mn-cs"/>
              </a:rPr>
              <a:t>About Me</a:t>
            </a:r>
          </a:p>
        </p:txBody>
      </p:sp>
      <p:pic>
        <p:nvPicPr>
          <p:cNvPr id="4" name="Picture 4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xmlns="" id="{124CA184-65A0-42FB-ABDD-D8B128D24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674040" y="408123"/>
            <a:ext cx="2248259" cy="29881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19E88EB-80C7-47F1-BFED-4FD5CEBCEDDC}"/>
              </a:ext>
            </a:extLst>
          </p:cNvPr>
          <p:cNvSpPr txBox="1"/>
          <p:nvPr/>
        </p:nvSpPr>
        <p:spPr>
          <a:xfrm>
            <a:off x="770626" y="1633268"/>
            <a:ext cx="7804029" cy="52937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 dirty="0" err="1"/>
              <a:t>Debdut</a:t>
            </a:r>
            <a:r>
              <a:rPr lang="en-GB" sz="3200" b="1" dirty="0"/>
              <a:t> Mukherjee</a:t>
            </a:r>
            <a:endParaRPr lang="en-GB" sz="3200" b="1" dirty="0">
              <a:cs typeface="Calibri"/>
            </a:endParaRPr>
          </a:p>
          <a:p>
            <a:endParaRPr lang="en-GB" sz="2400" dirty="0">
              <a:cs typeface="Calibri"/>
            </a:endParaRPr>
          </a:p>
          <a:p>
            <a:r>
              <a:rPr lang="en-GB" sz="2400" dirty="0"/>
              <a:t>Working as an Azure Databricks and Datawarehouse developer at  Tata Consultancy Service</a:t>
            </a:r>
            <a:r>
              <a:rPr lang="en-GB" sz="2400" dirty="0">
                <a:cs typeface="Calibri"/>
              </a:rPr>
              <a:t>s</a:t>
            </a:r>
          </a:p>
          <a:p>
            <a:endParaRPr lang="en-GB" sz="2400" dirty="0">
              <a:cs typeface="Calibri"/>
            </a:endParaRPr>
          </a:p>
          <a:p>
            <a:r>
              <a:rPr lang="en-GB" sz="2400" dirty="0">
                <a:cs typeface="Calibri"/>
              </a:rPr>
              <a:t>Loves Data Analytics and a Machine Learning Enthusiast</a:t>
            </a:r>
          </a:p>
          <a:p>
            <a:endParaRPr lang="en-GB" sz="2400" dirty="0">
              <a:cs typeface="Calibri"/>
            </a:endParaRPr>
          </a:p>
          <a:p>
            <a:r>
              <a:rPr lang="en-GB" sz="2400" dirty="0">
                <a:cs typeface="Calibri"/>
              </a:rPr>
              <a:t>Kann </a:t>
            </a:r>
            <a:r>
              <a:rPr lang="en-GB" sz="2400" dirty="0" err="1">
                <a:cs typeface="Calibri"/>
              </a:rPr>
              <a:t>auch</a:t>
            </a:r>
            <a:r>
              <a:rPr lang="en-GB" sz="2400" dirty="0">
                <a:cs typeface="Calibri"/>
              </a:rPr>
              <a:t> auf Deutsch (German) </a:t>
            </a:r>
            <a:r>
              <a:rPr lang="en-GB" sz="2400" dirty="0" err="1">
                <a:cs typeface="Calibri"/>
              </a:rPr>
              <a:t>sprechen</a:t>
            </a:r>
            <a:r>
              <a:rPr lang="en-GB" sz="2400" dirty="0">
                <a:cs typeface="Calibri"/>
              </a:rPr>
              <a:t> und </a:t>
            </a:r>
            <a:r>
              <a:rPr lang="en-GB" sz="2400" dirty="0" err="1">
                <a:cs typeface="Calibri"/>
              </a:rPr>
              <a:t>liebt</a:t>
            </a:r>
            <a:r>
              <a:rPr lang="en-GB" sz="2400" dirty="0">
                <a:cs typeface="Calibri"/>
              </a:rPr>
              <a:t> die </a:t>
            </a:r>
            <a:r>
              <a:rPr lang="en-GB" sz="2400" dirty="0" err="1">
                <a:cs typeface="Calibri"/>
              </a:rPr>
              <a:t>Sprache</a:t>
            </a:r>
            <a:r>
              <a:rPr lang="en-GB" sz="2400" dirty="0">
                <a:cs typeface="Calibri"/>
              </a:rPr>
              <a:t> und Kultur</a:t>
            </a:r>
          </a:p>
          <a:p>
            <a:endParaRPr lang="en-GB" sz="2400" dirty="0">
              <a:cs typeface="Calibri"/>
            </a:endParaRPr>
          </a:p>
          <a:p>
            <a:r>
              <a:rPr lang="en-GB" sz="2400" dirty="0">
                <a:cs typeface="Calibri"/>
              </a:rPr>
              <a:t>LinkedIn: </a:t>
            </a:r>
            <a:r>
              <a:rPr lang="en-GB" sz="2400" dirty="0">
                <a:ea typeface="+mn-lt"/>
                <a:cs typeface="+mn-lt"/>
                <a:hlinkClick r:id="rId3"/>
              </a:rPr>
              <a:t>https://www.linkedin.com/in/debdutmukherjee/</a:t>
            </a:r>
            <a:endParaRPr lang="en-GB" sz="2400" dirty="0">
              <a:cs typeface="Calibri"/>
            </a:endParaRPr>
          </a:p>
          <a:p>
            <a:endParaRPr lang="en-GB" sz="2400" dirty="0">
              <a:cs typeface="Calibri"/>
            </a:endParaRPr>
          </a:p>
          <a:p>
            <a:r>
              <a:rPr lang="en-GB" sz="2400" dirty="0">
                <a:cs typeface="Calibri"/>
              </a:rPr>
              <a:t>Facebook: </a:t>
            </a:r>
            <a:r>
              <a:rPr lang="en-GB" sz="2400" dirty="0">
                <a:ea typeface="+mn-lt"/>
                <a:cs typeface="+mn-lt"/>
                <a:hlinkClick r:id="rId4"/>
              </a:rPr>
              <a:t>https://www.facebook.com/debdut.mukherjee</a:t>
            </a:r>
            <a:endParaRPr lang="en-GB" sz="2400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7192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50CE46-08EC-4913-8567-51AB45E45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996" y="127505"/>
            <a:ext cx="10515600" cy="1015439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941651"/>
                </a:solidFill>
                <a:latin typeface="Berlin Sans FB Demi" panose="020E0802020502020306" pitchFamily="34" charset="0"/>
              </a:rPr>
              <a:t>Realtime</a:t>
            </a:r>
            <a:r>
              <a:rPr lang="en-US" b="1" dirty="0" smtClean="0">
                <a:solidFill>
                  <a:srgbClr val="941651"/>
                </a:solidFill>
                <a:latin typeface="Berlin Sans FB Demi" panose="020E0802020502020306" pitchFamily="34" charset="0"/>
              </a:rPr>
              <a:t> Analytics on Stream Data (Spark)</a:t>
            </a:r>
            <a:endParaRPr lang="en-US" dirty="0"/>
          </a:p>
        </p:txBody>
      </p:sp>
      <p:pic>
        <p:nvPicPr>
          <p:cNvPr id="8" name="Picture 7" descr="520 (1)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4948" y="1064474"/>
            <a:ext cx="9013371" cy="5442857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9762308" y="4245429"/>
            <a:ext cx="2037806" cy="1763485"/>
          </a:xfrm>
          <a:prstGeom prst="wedgeRectCallout">
            <a:avLst>
              <a:gd name="adj1" fmla="val -85526"/>
              <a:gd name="adj2" fmla="val -5458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Reporting is done on top of </a:t>
            </a:r>
            <a:r>
              <a:rPr lang="en-US" sz="1600" b="1" dirty="0" smtClean="0"/>
              <a:t>streaming data</a:t>
            </a:r>
            <a:r>
              <a:rPr lang="en-US" sz="1600" dirty="0" smtClean="0"/>
              <a:t>. Hence the calculations are changing every second.</a:t>
            </a:r>
            <a:endParaRPr 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46723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67EF3F-245C-4C7F-8222-EFB5FEE9A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680" y="2362738"/>
            <a:ext cx="3410243" cy="1325563"/>
          </a:xfrm>
        </p:spPr>
        <p:txBody>
          <a:bodyPr/>
          <a:lstStyle/>
          <a:p>
            <a:r>
              <a:rPr lang="en-US" b="1" dirty="0">
                <a:solidFill>
                  <a:srgbClr val="941651"/>
                </a:solidFill>
                <a:latin typeface="Berlin Sans FB Demi" panose="020E0802020502020306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xmlns="" val="53778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CFA449-6663-4A6B-9128-79632593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941651"/>
                </a:solidFill>
                <a:latin typeface="Berlin Sans FB Demi" panose="020E0802020502020306" pitchFamily="34" charset="0"/>
                <a:ea typeface="+mn-ea"/>
                <a:cs typeface="+mn-cs"/>
              </a:rPr>
              <a:t>What is Business Intelligence?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47A5D6F-D939-4711-9207-69E0DCFFF120}"/>
              </a:ext>
            </a:extLst>
          </p:cNvPr>
          <p:cNvSpPr txBox="1"/>
          <p:nvPr/>
        </p:nvSpPr>
        <p:spPr>
          <a:xfrm>
            <a:off x="661182" y="1690688"/>
            <a:ext cx="108180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intelligence (BI) comprises the strategies and technologies used by enterprises for the data analysis of business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historical, current and predictive views of business 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Helps Business Analysts or CEOs to take key business decisions by referring to Dashboards.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9A49BD23-5E7A-4E95-9A05-6ADFBD9FDD46}"/>
              </a:ext>
            </a:extLst>
          </p:cNvPr>
          <p:cNvSpPr txBox="1">
            <a:spLocks/>
          </p:cNvSpPr>
          <p:nvPr/>
        </p:nvSpPr>
        <p:spPr>
          <a:xfrm>
            <a:off x="812409" y="35983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941651"/>
                </a:solidFill>
                <a:latin typeface="Berlin Sans FB Demi" panose="020E0802020502020306" pitchFamily="34" charset="0"/>
                <a:ea typeface="+mn-ea"/>
                <a:cs typeface="+mn-cs"/>
              </a:rPr>
              <a:t>What BI comprises of?</a:t>
            </a:r>
            <a:endParaRPr lang="en-US" dirty="0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xmlns="" id="{B0576D2E-834F-460C-8D53-E9492C87B6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88830" y="4867374"/>
            <a:ext cx="1184031" cy="1184031"/>
          </a:xfrm>
          <a:prstGeom prst="rect">
            <a:avLst/>
          </a:prstGeom>
        </p:spPr>
      </p:pic>
      <p:pic>
        <p:nvPicPr>
          <p:cNvPr id="9" name="Graphic 8" descr="Gears">
            <a:extLst>
              <a:ext uri="{FF2B5EF4-FFF2-40B4-BE49-F238E27FC236}">
                <a16:creationId xmlns:a16="http://schemas.microsoft.com/office/drawing/2014/main" xmlns="" id="{952695DD-E253-401B-AEAD-2E05412852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349945" y="4867374"/>
            <a:ext cx="914400" cy="914400"/>
          </a:xfrm>
          <a:prstGeom prst="rect">
            <a:avLst/>
          </a:prstGeom>
        </p:spPr>
      </p:pic>
      <p:pic>
        <p:nvPicPr>
          <p:cNvPr id="11" name="Graphic 10" descr="Bar graph with upward trend">
            <a:extLst>
              <a:ext uri="{FF2B5EF4-FFF2-40B4-BE49-F238E27FC236}">
                <a16:creationId xmlns:a16="http://schemas.microsoft.com/office/drawing/2014/main" xmlns="" id="{74250717-774E-4A88-BB79-2E32669A48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689361" y="4867374"/>
            <a:ext cx="1099405" cy="1099405"/>
          </a:xfrm>
          <a:prstGeom prst="rect">
            <a:avLst/>
          </a:prstGeom>
        </p:spPr>
      </p:pic>
      <p:pic>
        <p:nvPicPr>
          <p:cNvPr id="13" name="Graphic 12" descr="Presentation with pie chart">
            <a:extLst>
              <a:ext uri="{FF2B5EF4-FFF2-40B4-BE49-F238E27FC236}">
                <a16:creationId xmlns:a16="http://schemas.microsoft.com/office/drawing/2014/main" xmlns="" id="{CD459FBA-3D54-435B-9774-89B13C665E7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232858" y="4844668"/>
            <a:ext cx="1144815" cy="11448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87CF47D-1311-4590-ABA1-81960074AC59}"/>
              </a:ext>
            </a:extLst>
          </p:cNvPr>
          <p:cNvSpPr txBox="1"/>
          <p:nvPr/>
        </p:nvSpPr>
        <p:spPr>
          <a:xfrm>
            <a:off x="1735866" y="6051405"/>
            <a:ext cx="689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ETL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87C9A53-1019-4643-9513-79F40176D0DC}"/>
              </a:ext>
            </a:extLst>
          </p:cNvPr>
          <p:cNvSpPr txBox="1"/>
          <p:nvPr/>
        </p:nvSpPr>
        <p:spPr>
          <a:xfrm>
            <a:off x="3689361" y="6081838"/>
            <a:ext cx="109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Analytics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851A37A-C38D-4675-86E9-7931284240AA}"/>
              </a:ext>
            </a:extLst>
          </p:cNvPr>
          <p:cNvSpPr txBox="1"/>
          <p:nvPr/>
        </p:nvSpPr>
        <p:spPr>
          <a:xfrm>
            <a:off x="5255986" y="6081838"/>
            <a:ext cx="127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xmlns="" val="74949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9A49BD23-5E7A-4E95-9A05-6ADFBD9FDD46}"/>
              </a:ext>
            </a:extLst>
          </p:cNvPr>
          <p:cNvSpPr txBox="1">
            <a:spLocks/>
          </p:cNvSpPr>
          <p:nvPr/>
        </p:nvSpPr>
        <p:spPr>
          <a:xfrm>
            <a:off x="446649" y="-1577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941651"/>
                </a:solidFill>
                <a:latin typeface="Berlin Sans FB Demi" panose="020E0802020502020306" pitchFamily="34" charset="0"/>
                <a:ea typeface="+mn-ea"/>
                <a:cs typeface="+mn-cs"/>
              </a:rPr>
              <a:t>What these mean?</a:t>
            </a:r>
            <a:endParaRPr lang="en-US" dirty="0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xmlns="" id="{B0576D2E-834F-460C-8D53-E9492C87B6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3070" y="1111300"/>
            <a:ext cx="1184031" cy="1184031"/>
          </a:xfrm>
          <a:prstGeom prst="rect">
            <a:avLst/>
          </a:prstGeom>
        </p:spPr>
      </p:pic>
      <p:pic>
        <p:nvPicPr>
          <p:cNvPr id="9" name="Graphic 8" descr="Gears">
            <a:extLst>
              <a:ext uri="{FF2B5EF4-FFF2-40B4-BE49-F238E27FC236}">
                <a16:creationId xmlns:a16="http://schemas.microsoft.com/office/drawing/2014/main" xmlns="" id="{952695DD-E253-401B-AEAD-2E05412852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984185" y="1111300"/>
            <a:ext cx="914400" cy="914400"/>
          </a:xfrm>
          <a:prstGeom prst="rect">
            <a:avLst/>
          </a:prstGeom>
        </p:spPr>
      </p:pic>
      <p:pic>
        <p:nvPicPr>
          <p:cNvPr id="11" name="Graphic 10" descr="Bar graph with upward trend">
            <a:extLst>
              <a:ext uri="{FF2B5EF4-FFF2-40B4-BE49-F238E27FC236}">
                <a16:creationId xmlns:a16="http://schemas.microsoft.com/office/drawing/2014/main" xmlns="" id="{74250717-774E-4A88-BB79-2E32669A48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207696" y="2981451"/>
            <a:ext cx="1099405" cy="1099405"/>
          </a:xfrm>
          <a:prstGeom prst="rect">
            <a:avLst/>
          </a:prstGeom>
        </p:spPr>
      </p:pic>
      <p:pic>
        <p:nvPicPr>
          <p:cNvPr id="13" name="Graphic 12" descr="Presentation with pie chart">
            <a:extLst>
              <a:ext uri="{FF2B5EF4-FFF2-40B4-BE49-F238E27FC236}">
                <a16:creationId xmlns:a16="http://schemas.microsoft.com/office/drawing/2014/main" xmlns="" id="{CD459FBA-3D54-435B-9774-89B13C665E7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207696" y="4999413"/>
            <a:ext cx="1144815" cy="11448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87CF47D-1311-4590-ABA1-81960074AC59}"/>
              </a:ext>
            </a:extLst>
          </p:cNvPr>
          <p:cNvSpPr txBox="1"/>
          <p:nvPr/>
        </p:nvSpPr>
        <p:spPr>
          <a:xfrm>
            <a:off x="1370106" y="2295331"/>
            <a:ext cx="689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ETL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87C9A53-1019-4643-9513-79F40176D0DC}"/>
              </a:ext>
            </a:extLst>
          </p:cNvPr>
          <p:cNvSpPr txBox="1"/>
          <p:nvPr/>
        </p:nvSpPr>
        <p:spPr>
          <a:xfrm>
            <a:off x="1207696" y="4195915"/>
            <a:ext cx="109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Analytics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851A37A-C38D-4675-86E9-7931284240AA}"/>
              </a:ext>
            </a:extLst>
          </p:cNvPr>
          <p:cNvSpPr txBox="1"/>
          <p:nvPr/>
        </p:nvSpPr>
        <p:spPr>
          <a:xfrm>
            <a:off x="1230824" y="6236583"/>
            <a:ext cx="127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Reporting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xmlns="" id="{BBB2F21C-DAB0-4094-90CD-8A2CC562C612}"/>
              </a:ext>
            </a:extLst>
          </p:cNvPr>
          <p:cNvSpPr/>
          <p:nvPr/>
        </p:nvSpPr>
        <p:spPr>
          <a:xfrm>
            <a:off x="3000044" y="1485289"/>
            <a:ext cx="1519311" cy="436051"/>
          </a:xfrm>
          <a:prstGeom prst="rightArrow">
            <a:avLst>
              <a:gd name="adj1" fmla="val 50000"/>
              <a:gd name="adj2" fmla="val 6315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xmlns="" id="{268217B0-1A43-4791-A976-4584CC039BFD}"/>
              </a:ext>
            </a:extLst>
          </p:cNvPr>
          <p:cNvSpPr/>
          <p:nvPr/>
        </p:nvSpPr>
        <p:spPr>
          <a:xfrm>
            <a:off x="2898585" y="3477065"/>
            <a:ext cx="1519311" cy="436051"/>
          </a:xfrm>
          <a:prstGeom prst="rightArrow">
            <a:avLst>
              <a:gd name="adj1" fmla="val 50000"/>
              <a:gd name="adj2" fmla="val 6315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xmlns="" id="{0C9B10CF-8805-42C6-BFF6-B2F5CF5ECD71}"/>
              </a:ext>
            </a:extLst>
          </p:cNvPr>
          <p:cNvSpPr/>
          <p:nvPr/>
        </p:nvSpPr>
        <p:spPr>
          <a:xfrm>
            <a:off x="3000044" y="5353794"/>
            <a:ext cx="1519311" cy="436051"/>
          </a:xfrm>
          <a:prstGeom prst="rightArrow">
            <a:avLst>
              <a:gd name="adj1" fmla="val 50000"/>
              <a:gd name="adj2" fmla="val 6315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6A71BB7-DA6E-47B9-8C65-A6997F1F35C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34540" y="508411"/>
            <a:ext cx="3293593" cy="22219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C6B0A10-8204-4042-941B-B4494EC0135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61741" y="910977"/>
            <a:ext cx="3179807" cy="18841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D88BF08A-7C1B-4891-B35C-E513849F652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61741" y="3018828"/>
            <a:ext cx="6614567" cy="377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6967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3DBC7C-36C1-44E1-A927-152CC1C11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50" y="0"/>
            <a:ext cx="10515600" cy="1057642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941651"/>
                </a:solidFill>
                <a:latin typeface="Berlin Sans FB Demi" panose="020E0802020502020306" pitchFamily="34" charset="0"/>
                <a:ea typeface="+mn-ea"/>
                <a:cs typeface="+mn-cs"/>
              </a:rPr>
              <a:t>Business Process &amp; Data Collection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0D6929F-3B20-46FA-8E1E-D4DC04E192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7219"/>
          <a:stretch/>
        </p:blipFill>
        <p:spPr>
          <a:xfrm>
            <a:off x="520505" y="3724631"/>
            <a:ext cx="3530562" cy="2155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057BE56-2D80-4F2E-9DAE-AB6A02681B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725"/>
          <a:stretch/>
        </p:blipFill>
        <p:spPr>
          <a:xfrm>
            <a:off x="6513232" y="935195"/>
            <a:ext cx="3403258" cy="1902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52FE4AC-2979-48E5-93F6-39E1DB5B30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1332" y="935195"/>
            <a:ext cx="5403545" cy="2115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039EF19-CA10-4886-9B0C-3E47429E39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61322" y="3006812"/>
            <a:ext cx="6907078" cy="359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4164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3DBC7C-36C1-44E1-A927-152CC1C11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59" y="168812"/>
            <a:ext cx="10515600" cy="1057642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941651"/>
                </a:solidFill>
                <a:latin typeface="Berlin Sans FB Demi" panose="020E0802020502020306" pitchFamily="34" charset="0"/>
                <a:ea typeface="+mn-ea"/>
                <a:cs typeface="+mn-cs"/>
              </a:rPr>
              <a:t>ETL Data flow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9C0B656-AABC-4882-8E38-C12528446C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4762" y="1226454"/>
            <a:ext cx="8145194" cy="533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188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3DBC7C-36C1-44E1-A927-152CC1C11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59" y="168812"/>
            <a:ext cx="11724250" cy="1057642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941651"/>
                </a:solidFill>
                <a:latin typeface="Berlin Sans FB Demi" panose="020E0802020502020306" pitchFamily="34" charset="0"/>
                <a:ea typeface="+mn-ea"/>
                <a:cs typeface="+mn-cs"/>
              </a:rPr>
              <a:t>ETL Data flow Diagram – </a:t>
            </a:r>
            <a:r>
              <a:rPr lang="en-US" sz="3600" b="1" dirty="0">
                <a:solidFill>
                  <a:srgbClr val="941651"/>
                </a:solidFill>
                <a:latin typeface="Berlin Sans FB Demi" panose="020E0802020502020306" pitchFamily="34" charset="0"/>
                <a:ea typeface="+mn-ea"/>
                <a:cs typeface="+mn-cs"/>
              </a:rPr>
              <a:t>based on technology stack</a:t>
            </a:r>
            <a:endParaRPr lang="en-US" sz="4800" b="1" dirty="0">
              <a:solidFill>
                <a:srgbClr val="941651"/>
              </a:solidFill>
              <a:latin typeface="Berlin Sans FB Demi" panose="020E0802020502020306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AB1B08A-1473-4474-A934-17F64F60C6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9045"/>
          <a:stretch/>
        </p:blipFill>
        <p:spPr>
          <a:xfrm>
            <a:off x="1252741" y="1127980"/>
            <a:ext cx="7750583" cy="538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5193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21BB75-9D7D-4F83-B7A9-9B85F45BA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0188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941651"/>
                </a:solidFill>
                <a:latin typeface="Berlin Sans FB Demi" panose="020E0802020502020306" pitchFamily="34" charset="0"/>
                <a:ea typeface="+mn-ea"/>
                <a:cs typeface="+mn-cs"/>
              </a:rPr>
              <a:t>How to implement BI application – Traditional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6B62E31-B8EE-49B5-A189-0D23E120A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VM (on premise system)</a:t>
            </a:r>
          </a:p>
          <a:p>
            <a:r>
              <a:rPr lang="en-US" dirty="0"/>
              <a:t>Install RDBMS instance </a:t>
            </a:r>
            <a:r>
              <a:rPr lang="en-US" dirty="0" smtClean="0"/>
              <a:t>on </a:t>
            </a:r>
            <a:r>
              <a:rPr lang="en-US" dirty="0"/>
              <a:t>that server or get a pre-loaded one.</a:t>
            </a:r>
          </a:p>
          <a:p>
            <a:r>
              <a:rPr lang="en-US" dirty="0"/>
              <a:t>Schema Design for Source Data</a:t>
            </a:r>
          </a:p>
          <a:p>
            <a:r>
              <a:rPr lang="en-US" dirty="0"/>
              <a:t>Staging, Clean, Warehouse</a:t>
            </a:r>
          </a:p>
          <a:p>
            <a:r>
              <a:rPr lang="en-US" dirty="0"/>
              <a:t>Transaction &amp; Master Data</a:t>
            </a:r>
          </a:p>
          <a:p>
            <a:r>
              <a:rPr lang="en-US" dirty="0"/>
              <a:t>Fact and Dimension</a:t>
            </a:r>
          </a:p>
          <a:p>
            <a:r>
              <a:rPr lang="en-US" dirty="0"/>
              <a:t>Automation and Orchestration of the Data load process using ETL tool</a:t>
            </a:r>
          </a:p>
          <a:p>
            <a:r>
              <a:rPr lang="en-US" dirty="0"/>
              <a:t>Reporting from Analysis Services/Cube with a visualization tool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4104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D23A352-9DCF-4867-973C-C02FAF4C10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33" t="884" r="2021" b="61680"/>
          <a:stretch/>
        </p:blipFill>
        <p:spPr>
          <a:xfrm>
            <a:off x="219973" y="764566"/>
            <a:ext cx="3969059" cy="121831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1C915972-211A-425D-88C3-B5C7C1A7982D}"/>
              </a:ext>
            </a:extLst>
          </p:cNvPr>
          <p:cNvSpPr txBox="1">
            <a:spLocks/>
          </p:cNvSpPr>
          <p:nvPr/>
        </p:nvSpPr>
        <p:spPr>
          <a:xfrm>
            <a:off x="464388" y="-209970"/>
            <a:ext cx="10880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941651"/>
                </a:solidFill>
                <a:latin typeface="Berlin Sans FB Demi" panose="020E0802020502020306" pitchFamily="34" charset="0"/>
                <a:ea typeface="+mn-ea"/>
                <a:cs typeface="+mn-cs"/>
              </a:rPr>
              <a:t>How to implement BI application – Traditional Approach</a:t>
            </a:r>
          </a:p>
        </p:txBody>
      </p:sp>
      <p:pic>
        <p:nvPicPr>
          <p:cNvPr id="13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945A1140-E0C3-44B8-861D-2562CBD8EE0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2438" y="768357"/>
            <a:ext cx="7689011" cy="2934644"/>
          </a:xfrm>
          <a:prstGeom prst="rect">
            <a:avLst/>
          </a:prstGeom>
        </p:spPr>
      </p:pic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9DDF4ACB-1781-4C44-9EBB-1CAFEC89CD5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751" y="3426363"/>
            <a:ext cx="7689011" cy="328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326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454</Words>
  <Application>Microsoft Office PowerPoint</Application>
  <PresentationFormat>Custom</PresentationFormat>
  <Paragraphs>84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Data Analytics &amp; BI –  Traditional Vs Modern Approach</vt:lpstr>
      <vt:lpstr>About Me</vt:lpstr>
      <vt:lpstr>What is Business Intelligence?</vt:lpstr>
      <vt:lpstr>Slide 4</vt:lpstr>
      <vt:lpstr>Business Process &amp; Data Collection</vt:lpstr>
      <vt:lpstr>ETL Data flow Diagram</vt:lpstr>
      <vt:lpstr>ETL Data flow Diagram – based on technology stack</vt:lpstr>
      <vt:lpstr>How to implement BI application – Traditional Approach</vt:lpstr>
      <vt:lpstr>Slide 9</vt:lpstr>
      <vt:lpstr>Slide 10</vt:lpstr>
      <vt:lpstr>Different ETL tools for On-Premise Systems</vt:lpstr>
      <vt:lpstr>Challenges with Traditional Approach</vt:lpstr>
      <vt:lpstr>Modern Approach - Hadoop</vt:lpstr>
      <vt:lpstr>Different ETL tools for Cloud Systems (Opensource &amp; premium)</vt:lpstr>
      <vt:lpstr>Challenges with Hadoop way</vt:lpstr>
      <vt:lpstr>High Level Comparison</vt:lpstr>
      <vt:lpstr>Modern Approach - Spark</vt:lpstr>
      <vt:lpstr>Slide 18</vt:lpstr>
      <vt:lpstr>Reporting Tools </vt:lpstr>
      <vt:lpstr>Realtime Analytics on Stream Data (Spark)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</dc:title>
  <dc:creator>Mukherjee, Debdut (TCS)</dc:creator>
  <cp:lastModifiedBy>Galaxy</cp:lastModifiedBy>
  <cp:revision>105</cp:revision>
  <dcterms:created xsi:type="dcterms:W3CDTF">2019-07-05T19:39:44Z</dcterms:created>
  <dcterms:modified xsi:type="dcterms:W3CDTF">2019-07-07T07:24:47Z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c77bae-9cad-4b1a-aac3-2a4ad557d70b_Enabled">
    <vt:lpwstr>True</vt:lpwstr>
  </property>
  <property fmtid="{D5CDD505-2E9C-101B-9397-08002B2CF9AE}" pid="3" name="MSIP_Label_a7c77bae-9cad-4b1a-aac3-2a4ad557d70b_SiteId">
    <vt:lpwstr>88ed286b-88d8-4faf-918f-883d693321ae</vt:lpwstr>
  </property>
  <property fmtid="{D5CDD505-2E9C-101B-9397-08002B2CF9AE}" pid="4" name="MSIP_Label_a7c77bae-9cad-4b1a-aac3-2a4ad557d70b_Ref">
    <vt:lpwstr>https://api.informationprotection.azure.com/api/88ed286b-88d8-4faf-918f-883d693321ae</vt:lpwstr>
  </property>
  <property fmtid="{D5CDD505-2E9C-101B-9397-08002B2CF9AE}" pid="5" name="MSIP_Label_a7c77bae-9cad-4b1a-aac3-2a4ad557d70b_SetBy">
    <vt:lpwstr>Debdut.Mukherjee@diageo.com</vt:lpwstr>
  </property>
  <property fmtid="{D5CDD505-2E9C-101B-9397-08002B2CF9AE}" pid="6" name="MSIP_Label_a7c77bae-9cad-4b1a-aac3-2a4ad557d70b_SetDate">
    <vt:lpwstr>2019-07-06T01:29:06.7741739+05:30</vt:lpwstr>
  </property>
  <property fmtid="{D5CDD505-2E9C-101B-9397-08002B2CF9AE}" pid="7" name="MSIP_Label_a7c77bae-9cad-4b1a-aac3-2a4ad557d70b_Name">
    <vt:lpwstr>General</vt:lpwstr>
  </property>
  <property fmtid="{D5CDD505-2E9C-101B-9397-08002B2CF9AE}" pid="8" name="MSIP_Label_a7c77bae-9cad-4b1a-aac3-2a4ad557d70b_Application">
    <vt:lpwstr>Microsoft Azure Information Protection</vt:lpwstr>
  </property>
  <property fmtid="{D5CDD505-2E9C-101B-9397-08002B2CF9AE}" pid="9" name="MSIP_Label_a7c77bae-9cad-4b1a-aac3-2a4ad557d70b_Extended_MSFT_Method">
    <vt:lpwstr>Manual</vt:lpwstr>
  </property>
  <property fmtid="{D5CDD505-2E9C-101B-9397-08002B2CF9AE}" pid="10" name="Sensitivity">
    <vt:lpwstr>General</vt:lpwstr>
  </property>
</Properties>
</file>